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58" r:id="rId4"/>
    <p:sldId id="264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70" r:id="rId14"/>
    <p:sldId id="269" r:id="rId15"/>
    <p:sldId id="271" r:id="rId1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5960991-90BA-47B9-A7E5-EC16B4E64261}" v="21" dt="2022-06-29T06:25:56.6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41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5E9E94-4CD8-4E6F-87A5-093435B69E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CE7A739-F94A-DDD3-28BD-7D8AE4A877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3EA9EAA-A126-0A81-1FAB-3E5BBC29E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B871F-E2B0-4454-BE9E-9D63AEC868DF}" type="datetimeFigureOut">
              <a:rPr lang="cs-CZ" smtClean="0"/>
              <a:t>28.06.2022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A470CC0-9746-B5E6-B6BA-B4E734D3F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12BF64E-0117-26AA-E8D7-6D43E60B9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BA49D-8DDF-489C-B0FA-42CB5FD5EB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4664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C71BC7-955D-8C68-E4F1-A32BD8F68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D9137B23-F014-D6D3-89FE-87439AF4F1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ED2A01A-433D-9D81-BF92-15AC864C2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B871F-E2B0-4454-BE9E-9D63AEC868DF}" type="datetimeFigureOut">
              <a:rPr lang="cs-CZ" smtClean="0"/>
              <a:t>28.06.2022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17292C7-417A-AF7D-4D25-A88CEF942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793E8C0-43E4-BE06-7543-858F52991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BA49D-8DDF-489C-B0FA-42CB5FD5EB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7903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0AE27409-D500-59AF-0136-508E0E9506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4041924-3611-A529-28AA-3AEB7F37F2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E3DD03F-E411-B18C-0E7C-9B0D7E765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B871F-E2B0-4454-BE9E-9D63AEC868DF}" type="datetimeFigureOut">
              <a:rPr lang="cs-CZ" smtClean="0"/>
              <a:t>28.06.2022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4E911E1-494C-F103-0170-26ECAB88B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8B3F8B7-75C2-66A1-A6F8-BDC8C61AE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BA49D-8DDF-489C-B0FA-42CB5FD5EB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1407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EA4E6A-E6BE-D104-7E79-9594A40E9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5BB3BD5-808E-6E0C-8DA7-D2A8EA76FF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72A845B-2616-6767-7115-B887698B5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B871F-E2B0-4454-BE9E-9D63AEC868DF}" type="datetimeFigureOut">
              <a:rPr lang="cs-CZ" smtClean="0"/>
              <a:t>28.06.2022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BA9C7F6-CAF2-F3CE-AC6B-3067BE85D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3B7813F-F21F-B7DF-5490-D03110BED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BA49D-8DDF-489C-B0FA-42CB5FD5EB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2374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EABA3C-F8E6-89AC-3131-08E633181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5B1F5E1-00BF-DD9C-5F14-12EF4597F0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67BBFE7-E835-C497-F1EA-2CA1F780C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B871F-E2B0-4454-BE9E-9D63AEC868DF}" type="datetimeFigureOut">
              <a:rPr lang="cs-CZ" smtClean="0"/>
              <a:t>28.06.2022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3B86C23-4C00-AEBB-581D-19887A87C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1706DD2-04EA-052A-19AB-0A5E430D7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BA49D-8DDF-489C-B0FA-42CB5FD5EB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8637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30AD92-4F78-82DB-ACFF-A503C5674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BDDB60A-2192-A4B5-D4BE-7A28647967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F954259-957E-7D4C-D24D-775221663D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E575098-8319-E15E-0B25-B54CAC328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B871F-E2B0-4454-BE9E-9D63AEC868DF}" type="datetimeFigureOut">
              <a:rPr lang="cs-CZ" smtClean="0"/>
              <a:t>28.06.2022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6871FBE-6C9A-DFE5-17AC-FCDE8A60C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90A171F-9D42-7975-A024-A441C1748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BA49D-8DDF-489C-B0FA-42CB5FD5EB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8520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B20881-794C-4A4F-C7A0-2B6977423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D4C6F63-C2A4-04AA-D67F-B18BAD84BF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20D0659-B1CD-AE91-08CE-B3A5A0A539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6F802ABD-76F1-F6B2-5780-BF0EB2B3ED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E85A43E0-2911-AB87-CADC-C9A1041D13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68A1E4B8-7066-A2B3-B120-16A428291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B871F-E2B0-4454-BE9E-9D63AEC868DF}" type="datetimeFigureOut">
              <a:rPr lang="cs-CZ" smtClean="0"/>
              <a:t>28.06.2022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26AA6D88-DDFD-86AB-AEED-C3955D828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6F5521DA-389E-8224-3040-DD1D90306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BA49D-8DDF-489C-B0FA-42CB5FD5EB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8489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DC6E8A-10C3-7DE8-47E5-F71CA5780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FF2C4817-9384-2B12-97CB-0FA8D937D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B871F-E2B0-4454-BE9E-9D63AEC868DF}" type="datetimeFigureOut">
              <a:rPr lang="cs-CZ" smtClean="0"/>
              <a:t>28.06.2022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0C4FCC5-25CB-6185-87D3-C36AFF7C1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5ED5267-280D-C23E-3CA6-59BB178D5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BA49D-8DDF-489C-B0FA-42CB5FD5EB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0494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C33A552F-6536-A8FE-AC17-4D8B8EEC8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B871F-E2B0-4454-BE9E-9D63AEC868DF}" type="datetimeFigureOut">
              <a:rPr lang="cs-CZ" smtClean="0"/>
              <a:t>28.06.2022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ED5CA129-F7CC-B268-7490-526DFA2F3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2D6AC83-5125-36A6-84BA-C9CB3A2BD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BA49D-8DDF-489C-B0FA-42CB5FD5EB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2775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223D07-4E9F-B9D6-62AD-6BDD7E11B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9F82C13-5DB4-AE55-872B-3BDD7D7E20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7E4BB12-8AFD-3556-BFDC-7EB1DE3B51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BDA6FA3-08B4-10EE-B0DB-D2C25E1A6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B871F-E2B0-4454-BE9E-9D63AEC868DF}" type="datetimeFigureOut">
              <a:rPr lang="cs-CZ" smtClean="0"/>
              <a:t>28.06.2022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24A5F50-6B76-8E15-AD53-0A25891B3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6BCA9B4-00A0-07A7-5613-5433C4778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BA49D-8DDF-489C-B0FA-42CB5FD5EB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893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D201D6-182D-A2B1-2447-AEC46A092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165CE45D-3566-9D17-C64C-2AE8161233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F574AC5-0EEE-2EAB-D07E-2F7BBF1E58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BC04758-1B23-F26F-CCDC-E7005515D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B871F-E2B0-4454-BE9E-9D63AEC868DF}" type="datetimeFigureOut">
              <a:rPr lang="cs-CZ" smtClean="0"/>
              <a:t>28.06.2022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1F56B6B-B05C-5DCA-482E-6ECA86ED8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6E6E17D-DAE1-65F3-9175-ED5B8310C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BA49D-8DDF-489C-B0FA-42CB5FD5EB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5479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0D4927AC-A0EE-4FCF-FC07-5F59FA63E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E7C5054-E74C-8920-27C2-E0DA4DF473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7E0C4AD-972D-711B-AF5F-55CA0F98AF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DB871F-E2B0-4454-BE9E-9D63AEC868DF}" type="datetimeFigureOut">
              <a:rPr lang="cs-CZ" smtClean="0"/>
              <a:t>28.06.2022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AC93684-F096-B1D4-BFC3-BA7B397C76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033D4F4-A0FB-4BBC-B95C-ECC4EABEE5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0BA49D-8DDF-489C-B0FA-42CB5FD5EB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0121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PROGRAMA ERASMUS+ · ERASMUS+ PROGRAMME - Centro Educativo Bachillerato y  Ciclos Formativos Albaydar">
            <a:extLst>
              <a:ext uri="{FF2B5EF4-FFF2-40B4-BE49-F238E27FC236}">
                <a16:creationId xmlns:a16="http://schemas.microsoft.com/office/drawing/2014/main" id="{1ADF0C1E-5679-F2AD-BC06-E6792B62E9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3" r="14517"/>
          <a:stretch/>
        </p:blipFill>
        <p:spPr bwMode="auto">
          <a:xfrm>
            <a:off x="20" y="10"/>
            <a:ext cx="1218893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94" name="Freeform: Shape 11270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7B8E14B-7702-03C4-1EAE-A587DE545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2" y="4185749"/>
            <a:ext cx="9265771" cy="622836"/>
          </a:xfrm>
        </p:spPr>
        <p:txBody>
          <a:bodyPr>
            <a:normAutofit/>
          </a:bodyPr>
          <a:lstStyle/>
          <a:p>
            <a:r>
              <a:rPr lang="cs-CZ" sz="3600" dirty="0"/>
              <a:t>Erasmus+ stáž v zahraničí (I3.B)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15CFE11-4BE9-16D2-17B7-EE5EF4CF4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3" y="4856921"/>
            <a:ext cx="9565028" cy="1249240"/>
          </a:xfrm>
        </p:spPr>
        <p:txBody>
          <a:bodyPr>
            <a:normAutofit/>
          </a:bodyPr>
          <a:lstStyle/>
          <a:p>
            <a:r>
              <a:rPr lang="cs-CZ" sz="1800"/>
              <a:t>Ročník 3.</a:t>
            </a:r>
          </a:p>
          <a:p>
            <a:r>
              <a:rPr lang="cs-CZ" sz="1800"/>
              <a:t>Destinace Španělsko, Alicante</a:t>
            </a:r>
          </a:p>
          <a:p>
            <a:pPr marL="0" indent="0">
              <a:buNone/>
            </a:pPr>
            <a:endParaRPr lang="cs-CZ" sz="1800"/>
          </a:p>
        </p:txBody>
      </p:sp>
    </p:spTree>
    <p:extLst>
      <p:ext uri="{BB962C8B-B14F-4D97-AF65-F5344CB8AC3E}">
        <p14:creationId xmlns:p14="http://schemas.microsoft.com/office/powerpoint/2010/main" val="7378164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A400BA5-F94D-A579-192C-EB3005507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MACA Contemporary Art Museum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Zástupný obsah 9" descr="Obsah obrázku text, interiér, galerie, rámeček obrázku&#10;&#10;Popis byl vytvořen automaticky">
            <a:extLst>
              <a:ext uri="{FF2B5EF4-FFF2-40B4-BE49-F238E27FC236}">
                <a16:creationId xmlns:a16="http://schemas.microsoft.com/office/drawing/2014/main" id="{03F66E7B-06BA-0BDB-71EF-AA96EBA308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60707" y="2926523"/>
            <a:ext cx="3997637" cy="2998227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Obrázek 11">
            <a:extLst>
              <a:ext uri="{FF2B5EF4-FFF2-40B4-BE49-F238E27FC236}">
                <a16:creationId xmlns:a16="http://schemas.microsoft.com/office/drawing/2014/main" id="{04E593C3-6F16-D692-771E-87A987C376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74213" y="2926523"/>
            <a:ext cx="3997637" cy="2998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6227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6882D4B-96A4-C73E-CCBF-1519AF8B2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Museo de les Fogueres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ázek 6">
            <a:extLst>
              <a:ext uri="{FF2B5EF4-FFF2-40B4-BE49-F238E27FC236}">
                <a16:creationId xmlns:a16="http://schemas.microsoft.com/office/drawing/2014/main" id="{68D69F19-4953-255D-5CDC-A2D2A950AB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60707" y="2926523"/>
            <a:ext cx="3997637" cy="2998227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Zástupný obsah 4" descr="Obsah obrázku interiér&#10;&#10;Popis byl vytvořen automaticky">
            <a:extLst>
              <a:ext uri="{FF2B5EF4-FFF2-40B4-BE49-F238E27FC236}">
                <a16:creationId xmlns:a16="http://schemas.microsoft.com/office/drawing/2014/main" id="{8BDF0B89-7093-5860-348E-E025E11B80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74213" y="2926523"/>
            <a:ext cx="3997637" cy="2998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7956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0BC333-1A9F-D2B4-1B37-104F0E7BE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052" y="4540708"/>
            <a:ext cx="10923638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Ostrov Tabarca</a:t>
            </a:r>
          </a:p>
        </p:txBody>
      </p:sp>
      <p:pic>
        <p:nvPicPr>
          <p:cNvPr id="8194" name="Picture 2" descr="Isla de Tabarca en Alicante - AlicanteOut">
            <a:extLst>
              <a:ext uri="{FF2B5EF4-FFF2-40B4-BE49-F238E27FC236}">
                <a16:creationId xmlns:a16="http://schemas.microsoft.com/office/drawing/2014/main" id="{A72A5FFE-76CD-389F-88DC-D78865A5F92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4" r="5148" b="-2"/>
          <a:stretch/>
        </p:blipFill>
        <p:spPr bwMode="auto">
          <a:xfrm>
            <a:off x="20" y="10"/>
            <a:ext cx="6095974" cy="4252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 descr="Obsah obrázku obloha, exteriér, osoba, pláž&#10;&#10;Popis byl vytvořen automaticky">
            <a:extLst>
              <a:ext uri="{FF2B5EF4-FFF2-40B4-BE49-F238E27FC236}">
                <a16:creationId xmlns:a16="http://schemas.microsoft.com/office/drawing/2014/main" id="{317D1EF2-BA50-B9CA-DED9-7E0192CE4A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86" r="-1" b="18954"/>
          <a:stretch/>
        </p:blipFill>
        <p:spPr>
          <a:xfrm>
            <a:off x="6095999" y="-681"/>
            <a:ext cx="6096001" cy="4253215"/>
          </a:xfrm>
          <a:prstGeom prst="rect">
            <a:avLst/>
          </a:prstGeom>
        </p:spPr>
      </p:pic>
      <p:cxnSp>
        <p:nvCxnSpPr>
          <p:cNvPr id="8199" name="Straight Connector 8198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01" name="Straight Connector 8200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07141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225" name="Straight Connector 9224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7" name="Rectangle 9226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70A55F9-31AB-0D2B-F63B-F79D6F7C5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Saint Barbara</a:t>
            </a:r>
          </a:p>
        </p:txBody>
      </p:sp>
      <p:pic>
        <p:nvPicPr>
          <p:cNvPr id="5" name="Zástupný obsah 4" descr="Obsah obrázku exteriér, příroda, pobřeží&#10;&#10;Popis byl vytvořen automaticky">
            <a:extLst>
              <a:ext uri="{FF2B5EF4-FFF2-40B4-BE49-F238E27FC236}">
                <a16:creationId xmlns:a16="http://schemas.microsoft.com/office/drawing/2014/main" id="{111F9920-FBCD-2B3F-28CB-9C4D313A7C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592" y="307731"/>
            <a:ext cx="2008812" cy="3997637"/>
          </a:xfrm>
          <a:prstGeom prst="rect">
            <a:avLst/>
          </a:prstGeom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BBB5EACB-44EA-1D50-3832-AC88A1527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16043" y="485637"/>
            <a:ext cx="5455917" cy="364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229" name="Straight Connector 9228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31430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9" name="Rectangle 10248">
            <a:extLst>
              <a:ext uri="{FF2B5EF4-FFF2-40B4-BE49-F238E27FC236}">
                <a16:creationId xmlns:a16="http://schemas.microsoft.com/office/drawing/2014/main" id="{5E52985E-2553-471E-82AA-5ED7A3298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3308" y="352931"/>
            <a:ext cx="11438793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842633E-2271-24CD-3366-3F246B663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70" y="506727"/>
            <a:ext cx="3885141" cy="1526741"/>
          </a:xfrm>
        </p:spPr>
        <p:txBody>
          <a:bodyPr>
            <a:normAutofit/>
          </a:bodyPr>
          <a:lstStyle/>
          <a:p>
            <a:pPr algn="r"/>
            <a:r>
              <a:rPr lang="cs-CZ" sz="3000">
                <a:solidFill>
                  <a:schemeClr val="bg1"/>
                </a:solidFill>
              </a:rPr>
              <a:t>Volný čas</a:t>
            </a:r>
          </a:p>
        </p:txBody>
      </p:sp>
      <p:cxnSp>
        <p:nvCxnSpPr>
          <p:cNvPr id="10251" name="Straight Connector 10250">
            <a:extLst>
              <a:ext uri="{FF2B5EF4-FFF2-40B4-BE49-F238E27FC236}">
                <a16:creationId xmlns:a16="http://schemas.microsoft.com/office/drawing/2014/main" id="{DAE3ABC6-4042-4293-A7DF-F01181363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739873" y="580963"/>
            <a:ext cx="0" cy="137160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A65B113-7F43-6431-3C75-E5966EC934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5336" y="506727"/>
            <a:ext cx="6609921" cy="1526741"/>
          </a:xfrm>
        </p:spPr>
        <p:txBody>
          <a:bodyPr anchor="ctr">
            <a:normAutofit/>
          </a:bodyPr>
          <a:lstStyle/>
          <a:p>
            <a:r>
              <a:rPr lang="cs-CZ" sz="2200" dirty="0">
                <a:solidFill>
                  <a:schemeClr val="bg1"/>
                </a:solidFill>
              </a:rPr>
              <a:t>Playa </a:t>
            </a:r>
            <a:r>
              <a:rPr lang="cs-CZ" sz="2200" dirty="0" err="1">
                <a:solidFill>
                  <a:schemeClr val="bg1"/>
                </a:solidFill>
              </a:rPr>
              <a:t>Postiguet</a:t>
            </a:r>
            <a:endParaRPr lang="cs-CZ" sz="2200" dirty="0">
              <a:solidFill>
                <a:schemeClr val="bg1"/>
              </a:solidFill>
            </a:endParaRPr>
          </a:p>
        </p:txBody>
      </p:sp>
      <p:pic>
        <p:nvPicPr>
          <p:cNvPr id="10242" name="Picture 2" descr="Playa del Postiguet, Alicante (Spain) - ALICANTE City &amp; Beach">
            <a:extLst>
              <a:ext uri="{FF2B5EF4-FFF2-40B4-BE49-F238E27FC236}">
                <a16:creationId xmlns:a16="http://schemas.microsoft.com/office/drawing/2014/main" id="{66DAF2F2-BCF3-6F8F-7B0D-24012F166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3308" y="2542959"/>
            <a:ext cx="5559480" cy="371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Playa del Postiguet en Alicante - AlicanteOut">
            <a:extLst>
              <a:ext uri="{FF2B5EF4-FFF2-40B4-BE49-F238E27FC236}">
                <a16:creationId xmlns:a16="http://schemas.microsoft.com/office/drawing/2014/main" id="{ACB67C75-04AE-256F-3058-948FC1C815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1736" y="2551221"/>
            <a:ext cx="5546955" cy="3702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93067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0F4DF6-306A-BC4F-52DE-1F34CDEB6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endParaRPr lang="cs-CZ" sz="360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3F6882C-3645-D2D5-85A0-C86350A5BB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41" r="27301" b="-1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93C4E97-F80D-AE07-7A59-C5F6E3DC72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752850"/>
            <a:ext cx="7485413" cy="245268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cs-CZ" sz="1800" dirty="0"/>
              <a:t>Děkuji programu Erasmus+ a Střední průmyslové škole V Úžlabině za uskutečnění této stáže v zahraničí.</a:t>
            </a:r>
          </a:p>
          <a:p>
            <a:pPr marL="0" indent="0">
              <a:buNone/>
            </a:pPr>
            <a:r>
              <a:rPr lang="cs-CZ" sz="1800" dirty="0"/>
              <a:t>Také děkuji pí profesorce Romaně </a:t>
            </a:r>
            <a:r>
              <a:rPr lang="cs-CZ" sz="1800" dirty="0" err="1"/>
              <a:t>Strzyżové</a:t>
            </a:r>
            <a:r>
              <a:rPr lang="cs-CZ" sz="1800" u="sng" dirty="0"/>
              <a:t> </a:t>
            </a:r>
            <a:r>
              <a:rPr lang="cs-CZ" sz="1800" dirty="0"/>
              <a:t>a pí profesorce Lence </a:t>
            </a:r>
            <a:r>
              <a:rPr lang="cs-CZ" sz="1800" dirty="0" err="1"/>
              <a:t>Aoudj</a:t>
            </a:r>
            <a:r>
              <a:rPr lang="cs-CZ" sz="1800" dirty="0"/>
              <a:t>, za organizaci stáže a za dozor.</a:t>
            </a:r>
            <a:endParaRPr lang="cs-CZ" sz="1800" dirty="0">
              <a:cs typeface="Calibri"/>
            </a:endParaRPr>
          </a:p>
          <a:p>
            <a:pPr marL="0" indent="0">
              <a:buNone/>
            </a:pPr>
            <a:r>
              <a:rPr lang="cs-CZ" sz="1800" dirty="0"/>
              <a:t>Stáž jsem si extrémně užil a pevně doufám že se zas někam podívám, ať už s programem Erasmus+, či sám na vlastní pěsť.</a:t>
            </a:r>
            <a:endParaRPr lang="cs-CZ" sz="1800" dirty="0">
              <a:cs typeface="Calibri"/>
            </a:endParaRPr>
          </a:p>
          <a:p>
            <a:pPr marL="0" indent="0">
              <a:buNone/>
            </a:pPr>
            <a:endParaRPr lang="cs-CZ" sz="1800"/>
          </a:p>
        </p:txBody>
      </p:sp>
    </p:spTree>
    <p:extLst>
      <p:ext uri="{BB962C8B-B14F-4D97-AF65-F5344CB8AC3E}">
        <p14:creationId xmlns:p14="http://schemas.microsoft.com/office/powerpoint/2010/main" val="4837418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7" name="Rectangle 2056">
            <a:extLst>
              <a:ext uri="{FF2B5EF4-FFF2-40B4-BE49-F238E27FC236}">
                <a16:creationId xmlns:a16="http://schemas.microsoft.com/office/drawing/2014/main" id="{6ECA6DCB-B7E1-40A9-9524-540C6DA40B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2F4915C-F622-F015-78CB-716681E4A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5279408" cy="1128068"/>
          </a:xfrm>
        </p:spPr>
        <p:txBody>
          <a:bodyPr anchor="ctr">
            <a:normAutofit/>
          </a:bodyPr>
          <a:lstStyle/>
          <a:p>
            <a:r>
              <a:rPr lang="cs-CZ" sz="4000"/>
              <a:t>Let a doprava na hostel </a:t>
            </a:r>
          </a:p>
        </p:txBody>
      </p:sp>
      <p:grpSp>
        <p:nvGrpSpPr>
          <p:cNvPr id="2059" name="Group 2058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2060" name="Rectangle 2059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1" name="Rectangle 2060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63" name="Rectangle 2062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123821"/>
            <a:ext cx="4975066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61A8DB0-BEE9-9B0A-C748-3EF474EE4C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5278066" cy="3979585"/>
          </a:xfrm>
        </p:spPr>
        <p:txBody>
          <a:bodyPr anchor="ctr">
            <a:normAutofit/>
          </a:bodyPr>
          <a:lstStyle/>
          <a:p>
            <a:r>
              <a:rPr lang="cs-CZ" sz="2000" dirty="0"/>
              <a:t>Odlet: 27.5. 2022 10:00 z letiště Pardubice</a:t>
            </a:r>
          </a:p>
          <a:p>
            <a:r>
              <a:rPr lang="cs-CZ" sz="2000" dirty="0"/>
              <a:t>Přílet: 13:30 na letiště v </a:t>
            </a:r>
            <a:r>
              <a:rPr lang="cs-CZ" sz="2000" dirty="0" err="1"/>
              <a:t>Alicante</a:t>
            </a:r>
            <a:r>
              <a:rPr lang="cs-CZ" sz="2000" dirty="0"/>
              <a:t>, Španělsko</a:t>
            </a:r>
          </a:p>
          <a:p>
            <a:r>
              <a:rPr lang="cs-CZ" sz="2000" dirty="0"/>
              <a:t>Na letišti nás vyzvedl řidič autobusu a odvezl nás do residence</a:t>
            </a:r>
          </a:p>
          <a:p>
            <a:pPr marL="0" indent="0">
              <a:buNone/>
            </a:pPr>
            <a:endParaRPr lang="cs-CZ" sz="2000" dirty="0"/>
          </a:p>
          <a:p>
            <a:endParaRPr lang="cs-CZ" sz="2000" dirty="0"/>
          </a:p>
          <a:p>
            <a:endParaRPr lang="cs-CZ" sz="2000" dirty="0"/>
          </a:p>
        </p:txBody>
      </p:sp>
      <p:sp>
        <p:nvSpPr>
          <p:cNvPr id="2065" name="Rectangle 2064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7" name="Rectangle 2066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7447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EI-DCF - Ryanair Boeing 737-800 at Pardubice | Photo ID 1198605 |  Airplane-Pictures.net">
            <a:extLst>
              <a:ext uri="{FF2B5EF4-FFF2-40B4-BE49-F238E27FC236}">
                <a16:creationId xmlns:a16="http://schemas.microsoft.com/office/drawing/2014/main" id="{0B4B444E-2EAD-CBCF-B02F-7514772798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" r="4" b="4"/>
          <a:stretch/>
        </p:blipFill>
        <p:spPr bwMode="auto">
          <a:xfrm>
            <a:off x="7083423" y="581892"/>
            <a:ext cx="4397433" cy="2518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9" name="Rectangle 2068">
            <a:extLst>
              <a:ext uri="{FF2B5EF4-FFF2-40B4-BE49-F238E27FC236}">
                <a16:creationId xmlns:a16="http://schemas.microsoft.com/office/drawing/2014/main" id="{8CB5D2D7-DF65-4E86-BFBA-FFB9B5ACEB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05479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New Ryanair route between Pardubice, Czech Republic and Alicante, Spain!">
            <a:extLst>
              <a:ext uri="{FF2B5EF4-FFF2-40B4-BE49-F238E27FC236}">
                <a16:creationId xmlns:a16="http://schemas.microsoft.com/office/drawing/2014/main" id="{E25CF632-BC5A-40D9-0954-6D67573D52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4" r="1" b="714"/>
          <a:stretch/>
        </p:blipFill>
        <p:spPr bwMode="auto">
          <a:xfrm>
            <a:off x="7083423" y="3707894"/>
            <a:ext cx="4395569" cy="2518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1004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6ECA6DCB-B7E1-40A9-9524-540C6DA40B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5B4DDD0-A294-2D3B-3710-BE7408C17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5279408" cy="1128068"/>
          </a:xfrm>
        </p:spPr>
        <p:txBody>
          <a:bodyPr anchor="ctr">
            <a:normAutofit/>
          </a:bodyPr>
          <a:lstStyle/>
          <a:p>
            <a:r>
              <a:rPr lang="cs-CZ" sz="4000"/>
              <a:t>Ubytování</a:t>
            </a:r>
          </a:p>
        </p:txBody>
      </p:sp>
      <p:grpSp>
        <p:nvGrpSpPr>
          <p:cNvPr id="1035" name="Group 1034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036" name="Rectangle 1035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7" name="Rectangle 1036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39" name="Rectangle 1038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123821"/>
            <a:ext cx="4975066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C2D59BE-04B9-16C8-B656-6213957106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5278066" cy="3979585"/>
          </a:xfrm>
        </p:spPr>
        <p:txBody>
          <a:bodyPr anchor="ctr">
            <a:normAutofit/>
          </a:bodyPr>
          <a:lstStyle/>
          <a:p>
            <a:r>
              <a:rPr lang="cs-CZ" sz="2000" dirty="0"/>
              <a:t>Hostel </a:t>
            </a:r>
            <a:r>
              <a:rPr lang="cs-CZ" sz="2000" dirty="0" err="1"/>
              <a:t>Albergue</a:t>
            </a:r>
            <a:r>
              <a:rPr lang="cs-CZ" sz="2000" dirty="0"/>
              <a:t> </a:t>
            </a:r>
            <a:r>
              <a:rPr lang="cs-CZ" sz="2000" dirty="0" err="1"/>
              <a:t>Juvenil</a:t>
            </a:r>
            <a:r>
              <a:rPr lang="cs-CZ" sz="2000" dirty="0"/>
              <a:t> La Florida</a:t>
            </a:r>
          </a:p>
          <a:p>
            <a:r>
              <a:rPr lang="cs-CZ" sz="2000" dirty="0"/>
              <a:t>Zajímavosti: - jedná se o bývalou věznici</a:t>
            </a:r>
            <a:endParaRPr lang="cs-CZ" sz="2000" dirty="0">
              <a:cs typeface="Calibri"/>
            </a:endParaRPr>
          </a:p>
          <a:p>
            <a:pPr marL="1371600" lvl="3" indent="0">
              <a:buNone/>
            </a:pPr>
            <a:r>
              <a:rPr lang="cs-CZ" sz="2000" dirty="0"/>
              <a:t>   - nyní slouží jako kolej pro 		studenty </a:t>
            </a:r>
          </a:p>
          <a:p>
            <a:endParaRPr lang="cs-CZ" sz="2000" dirty="0"/>
          </a:p>
          <a:p>
            <a:endParaRPr lang="cs-CZ" sz="2000" dirty="0"/>
          </a:p>
        </p:txBody>
      </p:sp>
      <p:sp>
        <p:nvSpPr>
          <p:cNvPr id="1041" name="Rectangle 1040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3" name="Rectangle 1042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7447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Albergue Hostel La Florida - Reaj">
            <a:extLst>
              <a:ext uri="{FF2B5EF4-FFF2-40B4-BE49-F238E27FC236}">
                <a16:creationId xmlns:a16="http://schemas.microsoft.com/office/drawing/2014/main" id="{18B2486A-00B4-BC9F-2EB3-6A36C15ECD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" b="10156"/>
          <a:stretch/>
        </p:blipFill>
        <p:spPr bwMode="auto">
          <a:xfrm>
            <a:off x="7083423" y="581892"/>
            <a:ext cx="4397433" cy="2518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5" name="Rectangle 1044">
            <a:extLst>
              <a:ext uri="{FF2B5EF4-FFF2-40B4-BE49-F238E27FC236}">
                <a16:creationId xmlns:a16="http://schemas.microsoft.com/office/drawing/2014/main" id="{8CB5D2D7-DF65-4E86-BFBA-FFB9B5ACEB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05479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Albergue Hostel La Florida - Reaj">
            <a:extLst>
              <a:ext uri="{FF2B5EF4-FFF2-40B4-BE49-F238E27FC236}">
                <a16:creationId xmlns:a16="http://schemas.microsoft.com/office/drawing/2014/main" id="{1D082E42-A0A8-6F1E-B34A-FD3B8998F2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4" r="1" b="13304"/>
          <a:stretch/>
        </p:blipFill>
        <p:spPr bwMode="auto">
          <a:xfrm>
            <a:off x="7083423" y="3707894"/>
            <a:ext cx="4395569" cy="2518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21744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DBC6133C-0615-4CE4-9132-37E609A9B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9831A8C-C93F-765E-4953-40EE9C72B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4" y="525982"/>
            <a:ext cx="4282983" cy="1200361"/>
          </a:xfrm>
        </p:spPr>
        <p:txBody>
          <a:bodyPr anchor="b">
            <a:normAutofit/>
          </a:bodyPr>
          <a:lstStyle/>
          <a:p>
            <a:r>
              <a:rPr lang="cs-CZ" sz="3200" dirty="0"/>
              <a:t>Jídelna</a:t>
            </a:r>
          </a:p>
        </p:txBody>
      </p:sp>
      <p:sp>
        <p:nvSpPr>
          <p:cNvPr id="4105" name="Rectangle 4104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6533" y="1944913"/>
            <a:ext cx="40233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0D13696-0518-FF82-E70C-CA55500309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066" y="2031101"/>
            <a:ext cx="4282984" cy="3511943"/>
          </a:xfrm>
        </p:spPr>
        <p:txBody>
          <a:bodyPr anchor="ctr">
            <a:normAutofit/>
          </a:bodyPr>
          <a:lstStyle/>
          <a:p>
            <a:r>
              <a:rPr lang="cs-CZ" sz="1800" dirty="0"/>
              <a:t>Jídlo 8/10</a:t>
            </a:r>
          </a:p>
          <a:p>
            <a:r>
              <a:rPr lang="cs-CZ" sz="1800" dirty="0"/>
              <a:t>Mořské plody, ryby ale i šunka v trojobalu na mnoho způsobů</a:t>
            </a:r>
          </a:p>
          <a:p>
            <a:r>
              <a:rPr lang="cs-CZ" sz="1800" dirty="0"/>
              <a:t>Oblíbené jídlo: Paella (místní specialita)</a:t>
            </a:r>
          </a:p>
        </p:txBody>
      </p:sp>
      <p:sp>
        <p:nvSpPr>
          <p:cNvPr id="4107" name="Rectangle 4106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25843" y="6053360"/>
            <a:ext cx="740664" cy="154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9" name="Rectangle 4108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904923" y="215201"/>
            <a:ext cx="740664" cy="1183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11" name="Rectangle 4110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6793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Albergue Hostel La Florida - Reaj">
            <a:extLst>
              <a:ext uri="{FF2B5EF4-FFF2-40B4-BE49-F238E27FC236}">
                <a16:creationId xmlns:a16="http://schemas.microsoft.com/office/drawing/2014/main" id="{15A1C855-EC4B-A8A0-73DC-9AAEA47E0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87738" y="1293514"/>
            <a:ext cx="5628018" cy="4038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16217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99" name="Rectangle 3093">
            <a:extLst>
              <a:ext uri="{FF2B5EF4-FFF2-40B4-BE49-F238E27FC236}">
                <a16:creationId xmlns:a16="http://schemas.microsoft.com/office/drawing/2014/main" id="{AAAE94E3-A7DB-4868-B1E3-E49703488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Nadpis 14">
            <a:extLst>
              <a:ext uri="{FF2B5EF4-FFF2-40B4-BE49-F238E27FC236}">
                <a16:creationId xmlns:a16="http://schemas.microsoft.com/office/drawing/2014/main" id="{23A57456-3BBC-7B38-882D-A51E89317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5279408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>
                <a:latin typeface="+mj-lt"/>
                <a:ea typeface="+mj-ea"/>
                <a:cs typeface="+mj-cs"/>
              </a:rPr>
              <a:t>Pokoj</a:t>
            </a:r>
          </a:p>
        </p:txBody>
      </p:sp>
      <p:grpSp>
        <p:nvGrpSpPr>
          <p:cNvPr id="3101" name="Group 3095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3097" name="Rectangle 3096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8" name="Rectangle 3097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00" name="Rectangle 3099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123821"/>
            <a:ext cx="4975066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Zástupný obsah 30">
            <a:extLst>
              <a:ext uri="{FF2B5EF4-FFF2-40B4-BE49-F238E27FC236}">
                <a16:creationId xmlns:a16="http://schemas.microsoft.com/office/drawing/2014/main" id="{0DED6852-E886-E413-FFB5-E61E0A582E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5278066" cy="3979585"/>
          </a:xfrm>
        </p:spPr>
        <p:txBody>
          <a:bodyPr anchor="ctr">
            <a:normAutofit/>
          </a:bodyPr>
          <a:lstStyle/>
          <a:p>
            <a:r>
              <a:rPr lang="cs-CZ" sz="2000" dirty="0"/>
              <a:t>Klimatizace</a:t>
            </a:r>
          </a:p>
          <a:p>
            <a:r>
              <a:rPr lang="cs-CZ" sz="2000" dirty="0"/>
              <a:t>Rolety a záclona</a:t>
            </a:r>
          </a:p>
          <a:p>
            <a:r>
              <a:rPr lang="cs-CZ" sz="2000" dirty="0"/>
              <a:t>Noční stolek, pár poliček a skříň</a:t>
            </a:r>
          </a:p>
          <a:p>
            <a:r>
              <a:rPr lang="cs-CZ" sz="2000" dirty="0"/>
              <a:t>Sprcha</a:t>
            </a:r>
          </a:p>
          <a:p>
            <a:r>
              <a:rPr lang="cs-CZ" sz="2000" dirty="0"/>
              <a:t>Záchod</a:t>
            </a:r>
          </a:p>
          <a:p>
            <a:r>
              <a:rPr lang="cs-CZ" sz="2000" dirty="0"/>
              <a:t>Zrcadlo</a:t>
            </a:r>
          </a:p>
          <a:p>
            <a:endParaRPr lang="cs-CZ" sz="2000" dirty="0"/>
          </a:p>
        </p:txBody>
      </p:sp>
      <p:sp>
        <p:nvSpPr>
          <p:cNvPr id="3102" name="Rectangle 3101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04" name="Rectangle 3103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7447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Albergue Hostel La Florida - Reaj">
            <a:extLst>
              <a:ext uri="{FF2B5EF4-FFF2-40B4-BE49-F238E27FC236}">
                <a16:creationId xmlns:a16="http://schemas.microsoft.com/office/drawing/2014/main" id="{CF23BFF1-3BCA-4782-0E57-0E8BD6961A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1" r="27831" b="1"/>
          <a:stretch/>
        </p:blipFill>
        <p:spPr bwMode="auto">
          <a:xfrm>
            <a:off x="7626485" y="364007"/>
            <a:ext cx="2977578" cy="2886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06" name="Rectangle 3105">
            <a:extLst>
              <a:ext uri="{FF2B5EF4-FFF2-40B4-BE49-F238E27FC236}">
                <a16:creationId xmlns:a16="http://schemas.microsoft.com/office/drawing/2014/main" id="{8CB5D2D7-DF65-4E86-BFBA-FFB9B5ACEB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05479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Obrázek 26" descr="Obsah obrázku interiér, zeď, koupelna, toaleta&#10;&#10;Popis byl vytvořen automaticky">
            <a:extLst>
              <a:ext uri="{FF2B5EF4-FFF2-40B4-BE49-F238E27FC236}">
                <a16:creationId xmlns:a16="http://schemas.microsoft.com/office/drawing/2014/main" id="{7C044703-7238-FDC4-C64C-05F763B543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87596" y="3890468"/>
            <a:ext cx="2765283" cy="2073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0221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5B9CE10B-7217-4727-A3A7-5DF664DEB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6FF5FD9-C632-3417-2A01-CEF1FB2E2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456" y="679731"/>
            <a:ext cx="3124151" cy="233584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br>
              <a:rPr lang="cs-CZ" sz="4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cs-CZ" sz="4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Práce</a:t>
            </a:r>
            <a:br>
              <a:rPr lang="cs-CZ" sz="4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cs-CZ" sz="4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cs-CZ" sz="4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4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416432" y="1"/>
            <a:ext cx="2446384" cy="5777808"/>
            <a:chOff x="329184" y="1"/>
            <a:chExt cx="524256" cy="5777808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1084" y="679731"/>
            <a:ext cx="7682293" cy="56628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F6E5AAED-DA00-BE87-9FB1-D69A3F24CD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33" r="-3" b="-3"/>
          <a:stretch/>
        </p:blipFill>
        <p:spPr>
          <a:xfrm rot="5400000">
            <a:off x="3292853" y="1804462"/>
            <a:ext cx="5047735" cy="3383280"/>
          </a:xfrm>
          <a:prstGeom prst="rect">
            <a:avLst/>
          </a:prstGeom>
        </p:spPr>
      </p:pic>
      <p:pic>
        <p:nvPicPr>
          <p:cNvPr id="9" name="Zástupný obsah 8">
            <a:extLst>
              <a:ext uri="{FF2B5EF4-FFF2-40B4-BE49-F238E27FC236}">
                <a16:creationId xmlns:a16="http://schemas.microsoft.com/office/drawing/2014/main" id="{09B039D3-9AE9-106A-8619-D2867E061E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33" r="-3" b="-3"/>
          <a:stretch/>
        </p:blipFill>
        <p:spPr>
          <a:xfrm rot="5400000">
            <a:off x="6980129" y="1804462"/>
            <a:ext cx="5047735" cy="3383280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FBA55069-D52F-89B8-CC4C-CB468F4C70D6}"/>
              </a:ext>
            </a:extLst>
          </p:cNvPr>
          <p:cNvSpPr txBox="1"/>
          <p:nvPr/>
        </p:nvSpPr>
        <p:spPr>
          <a:xfrm>
            <a:off x="457200" y="2140085"/>
            <a:ext cx="3299402" cy="28623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Firma: </a:t>
            </a:r>
            <a:r>
              <a:rPr lang="cs-CZ" dirty="0" err="1"/>
              <a:t>Teleinfo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Firma se zabývá především opravou a prodejem mobilních telefonů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Calle</a:t>
            </a:r>
            <a:r>
              <a:rPr lang="cs-CZ" dirty="0"/>
              <a:t> San Mateo, 12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Má práce: Správa a vytváření příspěvků na sociálních sítích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Zaměstnavatelka: Maria </a:t>
            </a:r>
            <a:r>
              <a:rPr lang="cs-CZ" dirty="0" err="1"/>
              <a:t>del</a:t>
            </a:r>
            <a:r>
              <a:rPr lang="cs-CZ" dirty="0"/>
              <a:t> Carmen </a:t>
            </a:r>
            <a:r>
              <a:rPr lang="cs-CZ" dirty="0" err="1"/>
              <a:t>Jiménez</a:t>
            </a:r>
            <a:r>
              <a:rPr lang="cs-CZ" dirty="0"/>
              <a:t> </a:t>
            </a:r>
            <a:r>
              <a:rPr lang="cs-CZ" dirty="0" err="1"/>
              <a:t>González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042022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21C4EA8-6B83-4338-913D-D75D3C4F3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7B74578-B614-B472-E173-A6E9ED50F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467" y="2543188"/>
            <a:ext cx="3124151" cy="1770987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2000" dirty="0"/>
              <a:t>Za </a:t>
            </a:r>
            <a:r>
              <a:rPr lang="en-US" sz="2000" dirty="0" err="1"/>
              <a:t>tři</a:t>
            </a:r>
            <a:r>
              <a:rPr lang="en-US" sz="2000" dirty="0"/>
              <a:t> </a:t>
            </a:r>
            <a:r>
              <a:rPr lang="en-US" sz="2000" dirty="0" err="1"/>
              <a:t>týdny</a:t>
            </a:r>
            <a:r>
              <a:rPr lang="en-US" sz="2000" dirty="0"/>
              <a:t> </a:t>
            </a:r>
            <a:r>
              <a:rPr lang="en-US" sz="2000" dirty="0" err="1"/>
              <a:t>jsem</a:t>
            </a:r>
            <a:r>
              <a:rPr lang="en-US" sz="2000" dirty="0"/>
              <a:t> </a:t>
            </a:r>
            <a:r>
              <a:rPr lang="en-US" sz="2000" dirty="0" err="1"/>
              <a:t>vytvořil</a:t>
            </a:r>
            <a:r>
              <a:rPr lang="en-US" sz="2000" dirty="0"/>
              <a:t> </a:t>
            </a:r>
            <a:r>
              <a:rPr lang="en-US" sz="2000" dirty="0" err="1"/>
              <a:t>cca</a:t>
            </a:r>
            <a:r>
              <a:rPr lang="en-US" sz="2000" dirty="0"/>
              <a:t> 20 </a:t>
            </a:r>
            <a:r>
              <a:rPr lang="en-US" sz="2000" dirty="0" err="1"/>
              <a:t>příspěvků</a:t>
            </a:r>
            <a:r>
              <a:rPr lang="en-US" sz="2000" dirty="0"/>
              <a:t>…</a:t>
            </a:r>
            <a:endParaRPr lang="cs-CZ" sz="2000" dirty="0"/>
          </a:p>
          <a:p>
            <a:r>
              <a:rPr lang="cs-CZ" sz="2000" dirty="0"/>
              <a:t>Práce většinou v Adobe Photoshop, Adobe </a:t>
            </a:r>
            <a:r>
              <a:rPr lang="cs-CZ" sz="2000" dirty="0" err="1"/>
              <a:t>Illustrator</a:t>
            </a:r>
            <a:r>
              <a:rPr lang="cs-CZ" sz="2000" dirty="0"/>
              <a:t> a Adobe </a:t>
            </a:r>
            <a:r>
              <a:rPr lang="cs-CZ" sz="2000" dirty="0" err="1"/>
              <a:t>Premiere</a:t>
            </a:r>
            <a:r>
              <a:rPr lang="cs-CZ" sz="2000" dirty="0"/>
              <a:t> Pro</a:t>
            </a:r>
            <a:endParaRPr lang="en-US" sz="20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416432" y="1"/>
            <a:ext cx="2446384" cy="5777808"/>
            <a:chOff x="329184" y="1"/>
            <a:chExt cx="524256" cy="5777808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1084" y="679731"/>
            <a:ext cx="7682293" cy="56628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py of Iphone repair expert instagram - Made with PosterMyWall">
            <a:hlinkClick r:id="" action="ppaction://media"/>
            <a:extLst>
              <a:ext uri="{FF2B5EF4-FFF2-40B4-BE49-F238E27FC236}">
                <a16:creationId xmlns:a16="http://schemas.microsoft.com/office/drawing/2014/main" id="{6930E2F3-12BD-8059-6841-9D22FDFFFC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25081" y="1804462"/>
            <a:ext cx="3383280" cy="3383280"/>
          </a:xfrm>
          <a:prstGeom prst="rect">
            <a:avLst/>
          </a:prstGeom>
        </p:spPr>
      </p:pic>
      <p:pic>
        <p:nvPicPr>
          <p:cNvPr id="5" name="movil_promo2_2">
            <a:hlinkClick r:id="" action="ppaction://media"/>
            <a:extLst>
              <a:ext uri="{FF2B5EF4-FFF2-40B4-BE49-F238E27FC236}">
                <a16:creationId xmlns:a16="http://schemas.microsoft.com/office/drawing/2014/main" id="{4CA20B8F-3F60-329C-69C0-AC0BF0CC826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12357" y="2227372"/>
            <a:ext cx="3383280" cy="253746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0CF8D6E-BAB1-FD66-C262-0AEB79F08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846" y="401725"/>
            <a:ext cx="7755228" cy="101065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dirty="0" err="1"/>
              <a:t>Něco</a:t>
            </a:r>
            <a:r>
              <a:rPr lang="en-US" sz="4600" dirty="0"/>
              <a:t> </a:t>
            </a:r>
            <a:r>
              <a:rPr lang="en-US" sz="4600" dirty="0" err="1"/>
              <a:t>málo</a:t>
            </a:r>
            <a:r>
              <a:rPr lang="en-US" sz="4600" dirty="0"/>
              <a:t> z </a:t>
            </a:r>
            <a:r>
              <a:rPr lang="en-US" sz="4600" dirty="0" err="1"/>
              <a:t>mých</a:t>
            </a:r>
            <a:r>
              <a:rPr lang="en-US" sz="4600" dirty="0"/>
              <a:t> </a:t>
            </a:r>
            <a:r>
              <a:rPr lang="en-US" sz="4600" dirty="0" err="1"/>
              <a:t>výtvorů</a:t>
            </a:r>
            <a:endParaRPr lang="en-US" sz="4600" dirty="0"/>
          </a:p>
        </p:txBody>
      </p:sp>
    </p:spTree>
    <p:extLst>
      <p:ext uri="{BB962C8B-B14F-4D97-AF65-F5344CB8AC3E}">
        <p14:creationId xmlns:p14="http://schemas.microsoft.com/office/powerpoint/2010/main" val="2975304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0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Alicante Travel Guide, Design and Culture in the Alicante Province, Costa  Blanca">
            <a:extLst>
              <a:ext uri="{FF2B5EF4-FFF2-40B4-BE49-F238E27FC236}">
                <a16:creationId xmlns:a16="http://schemas.microsoft.com/office/drawing/2014/main" id="{42F8B8EE-3C75-6D4E-F8ED-AA6879FF532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9" name="Rectangle 512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EF3A42B-202D-CA20-D9B1-AABB89A6D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Kulturní akce a společné výlety</a:t>
            </a:r>
          </a:p>
        </p:txBody>
      </p:sp>
      <p:cxnSp>
        <p:nvCxnSpPr>
          <p:cNvPr id="5131" name="Straight Connector 513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33" name="Straight Connector 513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93536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Rectangle 6150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4E8D28C-D045-9541-688B-0E7B5AD7E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603564"/>
            <a:ext cx="11139854" cy="930447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</a:rPr>
              <a:t>Archaeological Museum of Alicante</a:t>
            </a:r>
          </a:p>
        </p:txBody>
      </p:sp>
      <p:cxnSp>
        <p:nvCxnSpPr>
          <p:cNvPr id="6153" name="Straight Connector 6152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 descr="Archaeological Museum of Alicante - Wikipedia">
            <a:extLst>
              <a:ext uri="{FF2B5EF4-FFF2-40B4-BE49-F238E27FC236}">
                <a16:creationId xmlns:a16="http://schemas.microsoft.com/office/drawing/2014/main" id="{235B1034-F740-F92C-3321-E74C44A46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4434" y="2426818"/>
            <a:ext cx="5330182" cy="399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155" name="Straight Connector 6154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Zástupný obsah 4" descr="Obsah obrázku text, savci&#10;&#10;Popis byl vytvořen automaticky">
            <a:extLst>
              <a:ext uri="{FF2B5EF4-FFF2-40B4-BE49-F238E27FC236}">
                <a16:creationId xmlns:a16="http://schemas.microsoft.com/office/drawing/2014/main" id="{8DD27353-23D7-5E08-84B1-0D977DC769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940" y="2426818"/>
            <a:ext cx="5330182" cy="399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83534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271</Words>
  <Application>Microsoft Office PowerPoint</Application>
  <PresentationFormat>Widescreen</PresentationFormat>
  <Paragraphs>45</Paragraphs>
  <Slides>15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Motiv Office</vt:lpstr>
      <vt:lpstr>Erasmus+ stáž v zahraničí (I3.B)</vt:lpstr>
      <vt:lpstr>Let a doprava na hostel </vt:lpstr>
      <vt:lpstr>Ubytování</vt:lpstr>
      <vt:lpstr>Jídelna</vt:lpstr>
      <vt:lpstr>Pokoj</vt:lpstr>
      <vt:lpstr>   Práce   </vt:lpstr>
      <vt:lpstr>Něco málo z mých výtvorů</vt:lpstr>
      <vt:lpstr>Kulturní akce a společné výlety</vt:lpstr>
      <vt:lpstr>Archaeological Museum of Alicante</vt:lpstr>
      <vt:lpstr>MACA Contemporary Art Museum</vt:lpstr>
      <vt:lpstr>Museo de les Fogueres</vt:lpstr>
      <vt:lpstr>Ostrov Tabarca</vt:lpstr>
      <vt:lpstr>Saint Barbara</vt:lpstr>
      <vt:lpstr>Volný čas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Erasmus+ stáž v zahraničí</dc:title>
  <dc:creator>Prokop Kočař</dc:creator>
  <cp:lastModifiedBy>Lenka Aoudj</cp:lastModifiedBy>
  <cp:revision>12</cp:revision>
  <dcterms:created xsi:type="dcterms:W3CDTF">2022-06-16T21:33:58Z</dcterms:created>
  <dcterms:modified xsi:type="dcterms:W3CDTF">2022-06-29T06:25:58Z</dcterms:modified>
</cp:coreProperties>
</file>